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Quattrocen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regular.fntdata"/><Relationship Id="rId14" Type="http://schemas.openxmlformats.org/officeDocument/2006/relationships/slide" Target="slides/slide9.xml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5342ea8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5342ea8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5342ea85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5342ea85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5342ea85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5342ea85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5342ea85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5342ea85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5342ea85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5342ea85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1667" y="148725"/>
            <a:ext cx="2857500" cy="68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1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 ⦁ Topic of day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 2 ⦁ Day 1 ⦁ Tutorial 3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 ⦁ Topic of day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 2 ⦁ Day 1 ⦁ Tutorial 3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uromatch Academ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Localization of Working Memory using tfMRI</a:t>
            </a:r>
            <a:endParaRPr b="1" i="0" sz="11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(M)A(S)TY</a:t>
            </a:r>
            <a:endParaRPr b="1" i="0" sz="1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650" y="4221433"/>
            <a:ext cx="2857500" cy="68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 ⦁ Topic of day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 2 ⦁ Day 1 ⦁ Tutorial 3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 ⦁ Topic of day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 2 ⦁ Day 1 ⦁ Tutorial 3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7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 ⦁ Topic of day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 2 ⦁ Day 1 ⦁ Tutorial 3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D9D9D9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650" y="4221433"/>
            <a:ext cx="2857500" cy="68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9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we built this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Development Session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69" name="Google Shape;69;p10"/>
          <p:cNvSpPr/>
          <p:nvPr/>
        </p:nvSpPr>
        <p:spPr>
          <a:xfrm>
            <a:off x="0" y="4832150"/>
            <a:ext cx="9144000" cy="31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90525" y="4844025"/>
            <a:ext cx="4092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 ⦁ Topic of day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472450" y="4821325"/>
            <a:ext cx="548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5043525" y="4844025"/>
            <a:ext cx="3539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 2 ⦁ Day 1 ⦁ Tutorial 3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188" y="4832150"/>
            <a:ext cx="313980" cy="3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facebook.com/tan.gemiciogl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6.png"/><Relationship Id="rId7" Type="http://schemas.openxmlformats.org/officeDocument/2006/relationships/image" Target="../media/image13.jpg"/><Relationship Id="rId8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1126/science.1736359" TargetMode="External"/><Relationship Id="rId4" Type="http://schemas.openxmlformats.org/officeDocument/2006/relationships/hyperlink" Target="https://doi.org/10.1016/j.neuroimage.2013.05.033" TargetMode="External"/><Relationship Id="rId5" Type="http://schemas.openxmlformats.org/officeDocument/2006/relationships/hyperlink" Target="https://doi.org/10.1038/s41598-017-06293-x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314325" y="1257300"/>
            <a:ext cx="8319225" cy="15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i="0" lang="en-GB" sz="3200" u="none" strike="noStrike">
                <a:solidFill>
                  <a:srgbClr val="FFFFFF"/>
                </a:solidFill>
              </a:rPr>
              <a:t>Localization of Working Memory using tfMRI</a:t>
            </a:r>
            <a:endParaRPr sz="3200"/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510450" y="3039438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By: Anthony Bet, Tan Gemicioglu and Yolanda Katsaiti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Pod name: Incompatible Butterflies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Group name: (M)A(S)TY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0" i="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554266" y="4095512"/>
            <a:ext cx="457914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 Mentor: Dr Takuya Ito</a:t>
            </a:r>
            <a:br>
              <a:rPr b="0" i="0" lang="en-GB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GB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 TA: Dr Mo Shahdloo</a:t>
            </a:r>
            <a:b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 TA: Abe Leite</a:t>
            </a:r>
            <a:b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311700" y="305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Project Idea</a:t>
            </a:r>
            <a:endParaRPr/>
          </a:p>
        </p:txBody>
      </p:sp>
      <p:sp>
        <p:nvSpPr>
          <p:cNvPr id="100" name="Google Shape;100;p14"/>
          <p:cNvSpPr txBox="1"/>
          <p:nvPr>
            <p:ph type="title"/>
          </p:nvPr>
        </p:nvSpPr>
        <p:spPr>
          <a:xfrm>
            <a:off x="313500" y="22505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Goals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313500" y="2657475"/>
            <a:ext cx="76887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Which brain regions are activated in each working memory task? (Answered)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Which functional brain networks are engaged in working memory? (Somewhat answered)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What is the flow of information in the brain during a working memory task? (Could not be answered using this dataset)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39750" y="953875"/>
            <a:ext cx="84645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Quattrocento Sans"/>
                <a:ea typeface="Quattrocento Sans"/>
                <a:cs typeface="Quattrocento Sans"/>
                <a:sym typeface="Quattrocento Sans"/>
              </a:rPr>
              <a:t>What is working memory?</a:t>
            </a:r>
            <a:br>
              <a:rPr lang="en-GB" sz="19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GB" sz="1900">
                <a:latin typeface="Quattrocento Sans"/>
                <a:ea typeface="Quattrocento Sans"/>
                <a:cs typeface="Quattrocento Sans"/>
                <a:sym typeface="Quattrocento Sans"/>
              </a:rPr>
              <a:t>Working memory enables short-term storage of relevant task information to guide future actions</a:t>
            </a:r>
            <a:endParaRPr sz="1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725850" y="10605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Dataset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681450" y="1512025"/>
            <a:ext cx="76887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HCP working memory task-based fMRI dataset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○"/>
            </a:pPr>
            <a:r>
              <a:rPr lang="en-GB" sz="1600">
                <a:latin typeface="Quattrocento Sans"/>
                <a:ea typeface="Quattrocento Sans"/>
                <a:cs typeface="Quattrocento Sans"/>
                <a:sym typeface="Quattrocento Sans"/>
              </a:rPr>
              <a:t>High-level parcellation of brain regions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Char char="○"/>
            </a:pPr>
            <a:r>
              <a:rPr lang="en-GB" sz="1600">
                <a:latin typeface="Quattrocento Sans"/>
                <a:ea typeface="Quattrocento Sans"/>
                <a:cs typeface="Quattrocento Sans"/>
                <a:sym typeface="Quattrocento Sans"/>
              </a:rPr>
              <a:t>Tasks done by a large number of users (N=100)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15"/>
          <p:cNvSpPr txBox="1"/>
          <p:nvPr>
            <p:ph type="title"/>
          </p:nvPr>
        </p:nvSpPr>
        <p:spPr>
          <a:xfrm>
            <a:off x="728550" y="32473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Analysis</a:t>
            </a:r>
            <a:endParaRPr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726750" y="3782575"/>
            <a:ext cx="81888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131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18"/>
              <a:buChar char="●"/>
            </a:pPr>
            <a:r>
              <a:rPr lang="en-GB" sz="1617"/>
              <a:t>Contrast between 0-back vs 2-back tasks across 360 brain regions using t-test</a:t>
            </a:r>
            <a:endParaRPr sz="1617"/>
          </a:p>
          <a:p>
            <a:pPr indent="-33131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18"/>
              <a:buChar char="●"/>
            </a:pPr>
            <a:r>
              <a:rPr lang="en-GB" sz="1617"/>
              <a:t>Contrast between 0-back vs 2-back tasks across 360 brain region using GLM modeling</a:t>
            </a:r>
            <a:endParaRPr sz="161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1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1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617"/>
          </a:p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Methods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725850" y="24215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Tasks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1450" y="2956750"/>
            <a:ext cx="76887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N-back task with 0 or 2 length sequences and body, face, place and tool stimuli 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GLM results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212" y="1060175"/>
            <a:ext cx="3250075" cy="32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92600" y="4260475"/>
            <a:ext cx="3369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202122"/>
                </a:solidFill>
                <a:highlight>
                  <a:srgbClr val="FFFFFF"/>
                </a:highlight>
              </a:rPr>
              <a:t>False discovery rate correction  with q &lt; 0.05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825" y="1109972"/>
            <a:ext cx="3965125" cy="3150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4518550" y="4426200"/>
            <a:ext cx="3369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202122"/>
                </a:solidFill>
                <a:highlight>
                  <a:srgbClr val="FFFFFF"/>
                </a:highlight>
              </a:rPr>
              <a:t>Ji et al., (2019) </a:t>
            </a:r>
            <a:r>
              <a:rPr b="1" i="1" lang="en-GB" sz="1050">
                <a:solidFill>
                  <a:srgbClr val="202122"/>
                </a:solidFill>
                <a:highlight>
                  <a:srgbClr val="FFFFFF"/>
                </a:highlight>
              </a:rPr>
              <a:t>Neuroimage</a:t>
            </a:r>
            <a:endParaRPr i="1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4447" y="1060176"/>
            <a:ext cx="1219553" cy="32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6">
            <a:alphaModFix/>
          </a:blip>
          <a:srcRect b="0" l="0" r="60503" t="0"/>
          <a:stretch/>
        </p:blipFill>
        <p:spPr>
          <a:xfrm>
            <a:off x="3561900" y="2021400"/>
            <a:ext cx="252875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GLM results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00" y="1017725"/>
            <a:ext cx="2455975" cy="24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600" y="1017725"/>
            <a:ext cx="2455975" cy="24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 b="0" l="2818" r="0" t="23699"/>
          <a:stretch/>
        </p:blipFill>
        <p:spPr>
          <a:xfrm>
            <a:off x="6490503" y="1056475"/>
            <a:ext cx="2404748" cy="245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6825150" y="3678975"/>
            <a:ext cx="19938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2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GB" sz="900"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Color-Biased Regions of the Ventral Visual Pathway Lie between Face- and Place-Selective Regions in Humans, as in Macaques, Lafer-Sousa et al. (2016) </a:t>
            </a:r>
            <a:r>
              <a:rPr i="1" lang="en-GB" sz="900"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J Neurosci.</a:t>
            </a:r>
            <a:endParaRPr sz="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b="0" l="0" r="56392" t="0"/>
          <a:stretch/>
        </p:blipFill>
        <p:spPr>
          <a:xfrm>
            <a:off x="2991275" y="1493750"/>
            <a:ext cx="404425" cy="15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Conclusions &amp; Future Directions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Working memory load isolates activations in the frontoparietal network, and de-activations in visual cortex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Comparing stimulus conditions during working memory can isolate activations relevant for specific stimuli in visual cortices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Suggests visual activations are responsive to information held in working memory in the absence of the actual visual stimulus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 directions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Look at differences in activations and network involvement during the presentation of a stimulus versus the remembering of a stimulus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99850" y="5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are we?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25" y="691475"/>
            <a:ext cx="1327651" cy="132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6450" y="690638"/>
            <a:ext cx="1327650" cy="132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9325" y="2741988"/>
            <a:ext cx="1327650" cy="1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9325" y="2742000"/>
            <a:ext cx="1327650" cy="1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325" y="2742613"/>
            <a:ext cx="1327651" cy="132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3575" y="670175"/>
            <a:ext cx="1370238" cy="1370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3300800" y="2019125"/>
            <a:ext cx="22647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</a:rPr>
              <a:t>Tan Gemicioglu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</a:rPr>
              <a:t>B.S. in Computer Science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</a:rPr>
              <a:t>at Georgia Tech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-39000" y="1997913"/>
            <a:ext cx="2844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217">
                <a:solidFill>
                  <a:srgbClr val="000000"/>
                </a:solidFill>
              </a:rPr>
              <a:t>Anthony Bet</a:t>
            </a:r>
            <a:br>
              <a:rPr lang="en-GB" sz="1217">
                <a:solidFill>
                  <a:srgbClr val="000000"/>
                </a:solidFill>
              </a:rPr>
            </a:br>
            <a:r>
              <a:rPr lang="en-GB" sz="1217">
                <a:solidFill>
                  <a:srgbClr val="000000"/>
                </a:solidFill>
              </a:rPr>
              <a:t>B.S. in Physics at </a:t>
            </a:r>
            <a:br>
              <a:rPr lang="en-GB" sz="1217">
                <a:solidFill>
                  <a:srgbClr val="000000"/>
                </a:solidFill>
              </a:rPr>
            </a:br>
            <a:r>
              <a:rPr lang="en-GB" sz="1217">
                <a:solidFill>
                  <a:srgbClr val="000000"/>
                </a:solidFill>
              </a:rPr>
              <a:t>Universidade Federal de Santa Catarina</a:t>
            </a:r>
            <a:endParaRPr sz="1217">
              <a:solidFill>
                <a:srgbClr val="000000"/>
              </a:solidFill>
            </a:endParaRPr>
          </a:p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5654400" y="1997925"/>
            <a:ext cx="35286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Yolanda Katsaiti</a:t>
            </a:r>
            <a:br>
              <a:rPr lang="en-GB" sz="1200">
                <a:solidFill>
                  <a:srgbClr val="000000"/>
                </a:solidFill>
              </a:rPr>
            </a:br>
            <a:r>
              <a:rPr lang="en-GB" sz="1200">
                <a:solidFill>
                  <a:srgbClr val="000000"/>
                </a:solidFill>
              </a:rPr>
              <a:t>Msc in Neuroscience</a:t>
            </a:r>
            <a:br>
              <a:rPr lang="en-GB" sz="1200">
                <a:solidFill>
                  <a:srgbClr val="000000"/>
                </a:solidFill>
              </a:rPr>
            </a:br>
            <a:r>
              <a:rPr lang="en-GB" sz="1200">
                <a:solidFill>
                  <a:srgbClr val="000000"/>
                </a:solidFill>
              </a:rPr>
              <a:t>at National and Kapodistrian University of Athens</a:t>
            </a:r>
            <a:br>
              <a:rPr lang="en-GB" sz="1200">
                <a:solidFill>
                  <a:srgbClr val="000000"/>
                </a:solidFill>
              </a:rPr>
            </a:br>
            <a:endParaRPr sz="1200">
              <a:solidFill>
                <a:srgbClr val="000000"/>
              </a:solidFill>
            </a:endParaRPr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-39000" y="4005075"/>
            <a:ext cx="2844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Takuya Ito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Postdoctoral Researcher in Theoretical Neuroscience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at Yale University School of Medicine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3177350" y="4005075"/>
            <a:ext cx="25116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Mo Shahdloo</a:t>
            </a:r>
            <a:b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Postdoctoral Researcher at Functional MR Imaging of the Brain at University of Oxford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6163900" y="4005075"/>
            <a:ext cx="26385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-GB" sz="1200">
                <a:solidFill>
                  <a:srgbClr val="000000"/>
                </a:solidFill>
              </a:rPr>
              <a:t>Abe Leite</a:t>
            </a:r>
            <a:br>
              <a:rPr lang="en-GB" sz="1200">
                <a:solidFill>
                  <a:srgbClr val="000000"/>
                </a:solidFill>
              </a:rPr>
            </a:br>
            <a:r>
              <a:rPr lang="en-GB" sz="1200">
                <a:solidFill>
                  <a:srgbClr val="000000"/>
                </a:solidFill>
              </a:rPr>
              <a:t>PhD student in Computer Science and Cognitive Science </a:t>
            </a:r>
            <a:br>
              <a:rPr lang="en-GB" sz="1200">
                <a:solidFill>
                  <a:srgbClr val="000000"/>
                </a:solidFill>
              </a:rPr>
            </a:br>
            <a:r>
              <a:rPr lang="en-GB" sz="1200">
                <a:solidFill>
                  <a:srgbClr val="000000"/>
                </a:solidFill>
              </a:rPr>
              <a:t>at Stony Brook University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AutoNum type="arabicPeriod"/>
            </a:pP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Baddeley A. (1992). Working memory. </a:t>
            </a:r>
            <a:r>
              <a:rPr i="1" lang="en-GB" sz="1200">
                <a:solidFill>
                  <a:srgbClr val="212121"/>
                </a:solidFill>
                <a:highlight>
                  <a:srgbClr val="FFFFFF"/>
                </a:highlight>
              </a:rPr>
              <a:t>Science (New York, N.Y.)</a:t>
            </a: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, </a:t>
            </a:r>
            <a:r>
              <a:rPr i="1" lang="en-GB" sz="1200">
                <a:solidFill>
                  <a:srgbClr val="212121"/>
                </a:solidFill>
                <a:highlight>
                  <a:srgbClr val="FFFFFF"/>
                </a:highlight>
              </a:rPr>
              <a:t>255</a:t>
            </a: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(5044), 556–559. </a:t>
            </a:r>
            <a:r>
              <a:rPr lang="en-GB" sz="1200" u="sng">
                <a:solidFill>
                  <a:srgbClr val="3C78D8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https://doi.org/10.1126/science.1736359</a:t>
            </a:r>
            <a:endParaRPr sz="1200">
              <a:solidFill>
                <a:srgbClr val="3C78D8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AutoNum type="arabicPeriod"/>
            </a:pP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Barch, D. M., Burgess, G. C., Harms, M. P., Petersen, S. E., Schlaggar, B. L., Corbetta, M., Glasser, M. F., Curtiss, S., Dixit, S., Feldt, C., Nolan, D., Bryant, E., Hartley, T., Footer, O., Bjork, J. M., Poldrack, R., Smith, S., Johansen-Berg, H., Snyder, A. Z., Van Essen, D. C., … WU-Minn HCP Consortium (2013). Function in the human connectome: task-fMRI and individual differences in behavior. </a:t>
            </a:r>
            <a:r>
              <a:rPr i="1" lang="en-GB" sz="1200">
                <a:solidFill>
                  <a:srgbClr val="212121"/>
                </a:solidFill>
                <a:highlight>
                  <a:srgbClr val="FFFFFF"/>
                </a:highlight>
              </a:rPr>
              <a:t>NeuroImage</a:t>
            </a: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, </a:t>
            </a:r>
            <a:r>
              <a:rPr i="1" lang="en-GB" sz="1200">
                <a:solidFill>
                  <a:srgbClr val="212121"/>
                </a:solidFill>
                <a:highlight>
                  <a:srgbClr val="FFFFFF"/>
                </a:highlight>
              </a:rPr>
              <a:t>80</a:t>
            </a: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, 169–189. </a:t>
            </a:r>
            <a:r>
              <a:rPr lang="en-GB" sz="1200" u="sng">
                <a:solidFill>
                  <a:srgbClr val="3C78D8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https://doi.org/10.1016/j.neuroimage.2013.05.033</a:t>
            </a:r>
            <a:r>
              <a:rPr lang="en-GB" sz="1200">
                <a:solidFill>
                  <a:srgbClr val="3C78D8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rgbClr val="3C78D8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AutoNum type="arabicPeriod"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Cohen, J. D., Perlstein, W. M., Braver, T. S., Nystrom, L. E., Noll, D. C., Jonides, J., &amp; Smith, E. E. (1997). Temporal dynamics of brain activation during a working memory task. </a:t>
            </a:r>
            <a:r>
              <a:rPr i="1" lang="en-GB" sz="1200">
                <a:solidFill>
                  <a:srgbClr val="222222"/>
                </a:solidFill>
                <a:highlight>
                  <a:srgbClr val="FFFFFF"/>
                </a:highlight>
              </a:rPr>
              <a:t>Nature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-GB" sz="1200">
                <a:solidFill>
                  <a:srgbClr val="222222"/>
                </a:solidFill>
                <a:highlight>
                  <a:srgbClr val="FFFFFF"/>
                </a:highlight>
              </a:rPr>
              <a:t>386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(6625), 604-608.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Quattrocento Sans"/>
              <a:buAutoNum type="arabicPeriod"/>
            </a:pP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Ji, J. L., Spronk, M., Kulkarni, K., Repovš, G., Anticevic, A., &amp; Cole, M. W. (2019). Mapping the human brain's cortical-subcortical functional network organization. </a:t>
            </a:r>
            <a:r>
              <a:rPr i="1" lang="en-GB" sz="1200">
                <a:solidFill>
                  <a:srgbClr val="212121"/>
                </a:solidFill>
                <a:highlight>
                  <a:srgbClr val="FFFFFF"/>
                </a:highlight>
              </a:rPr>
              <a:t>NeuroImage</a:t>
            </a: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, </a:t>
            </a:r>
            <a:r>
              <a:rPr i="1" lang="en-GB" sz="1200">
                <a:solidFill>
                  <a:srgbClr val="212121"/>
                </a:solidFill>
                <a:highlight>
                  <a:srgbClr val="FFFFFF"/>
                </a:highlight>
              </a:rPr>
              <a:t>185</a:t>
            </a: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, 35–57. https://doi.org/10.1016/j.neuroimage.2018.10.006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Quattrocento Sans"/>
              <a:buAutoNum type="arabicPeriod"/>
            </a:pPr>
            <a:r>
              <a:rPr lang="en-GB" sz="1200">
                <a:solidFill>
                  <a:srgbClr val="202124"/>
                </a:solidFill>
                <a:highlight>
                  <a:srgbClr val="FFFFFF"/>
                </a:highlight>
              </a:rPr>
              <a:t>Kandel, E. R., Schwartz, J. H., &amp; Jessell, T. M. (2000). Principles of neural science. New York: McGraw-Hill, Health Professions Division.</a:t>
            </a:r>
            <a:endParaRPr i="1" sz="1200">
              <a:solidFill>
                <a:srgbClr val="333333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Quattrocento Sans"/>
              <a:buAutoNum type="arabicPeriod"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Mackey, W.E., Curtis, C.E. Distinct contributions by frontal and parietal cortices support working memory. </a:t>
            </a:r>
            <a:r>
              <a:rPr i="1" lang="en-GB" sz="1200">
                <a:solidFill>
                  <a:srgbClr val="222222"/>
                </a:solidFill>
                <a:highlight>
                  <a:srgbClr val="FFFFFF"/>
                </a:highlight>
              </a:rPr>
              <a:t>Sci Rep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7, 6188 (2017). </a:t>
            </a:r>
            <a:r>
              <a:rPr lang="en-GB" sz="1200" u="sng">
                <a:solidFill>
                  <a:srgbClr val="3C78D8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https://doi.org/10.1038/s41598-017-06293-x</a:t>
            </a:r>
            <a:endParaRPr sz="1200">
              <a:solidFill>
                <a:srgbClr val="3C78D8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AutoNum type="arabicPeriod"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</a:rPr>
              <a:t>Rosa Lafer-Sousa, Bevil R. Conway and Nancy G. Kanwisher.</a:t>
            </a:r>
            <a:r>
              <a:rPr lang="en-GB" sz="1200">
                <a:solidFill>
                  <a:srgbClr val="0A6DB1"/>
                </a:solidFill>
                <a:highlight>
                  <a:srgbClr val="FFFFFF"/>
                </a:highlight>
              </a:rPr>
              <a:t> 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Journal of Neuroscience 3 February 2016, 36 (5) 1682-1697; DOI: https://doi.org/10.1523/JNEUROSCI.3164-15.2016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close-up of a white fabric&#10;&#10;Description automatically generated with low confidence" id="170" name="Google Shape;1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vector graphics&#10;&#10;Description automatically generated" id="171" name="Google Shape;1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8970" y="0"/>
            <a:ext cx="54460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>
            <p:ph type="title"/>
          </p:nvPr>
        </p:nvSpPr>
        <p:spPr>
          <a:xfrm>
            <a:off x="1897625" y="11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22222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print ("Thank you")</a:t>
            </a:r>
            <a:endParaRPr sz="3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